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6"/>
  </p:notesMasterIdLst>
  <p:sldIdLst>
    <p:sldId id="256" r:id="rId3"/>
    <p:sldId id="333" r:id="rId4"/>
    <p:sldId id="33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33"/>
            <p14:sldId id="33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3940868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1963479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568865" y="1587979"/>
            <a:ext cx="11277200" cy="4636240"/>
          </a:xfrm>
        </p:spPr>
        <p:txBody>
          <a:bodyPr>
            <a:noAutofit/>
          </a:bodyPr>
          <a:lstStyle/>
          <a:p>
            <a:pPr algn="just">
              <a:spcBef>
                <a:spcPts val="0"/>
              </a:spcBef>
              <a:spcAft>
                <a:spcPts val="0"/>
              </a:spcAft>
            </a:pPr>
            <a:r>
              <a:rPr lang="en-US" sz="2000" b="1" dirty="0" smtClean="0">
                <a:solidFill>
                  <a:schemeClr val="tx1"/>
                </a:solidFill>
                <a:ea typeface="Times New Roman" panose="02020603050405020304" pitchFamily="18" charset="0"/>
                <a:cs typeface="Aharoni"/>
              </a:rPr>
              <a:t>Student</a:t>
            </a:r>
            <a:r>
              <a:rPr lang="en-US" sz="2000" dirty="0" smtClean="0">
                <a:solidFill>
                  <a:schemeClr val="tx1"/>
                </a:solidFill>
                <a:ea typeface="Times New Roman" panose="02020603050405020304" pitchFamily="18" charset="0"/>
              </a:rPr>
              <a:t> - Person </a:t>
            </a:r>
            <a:r>
              <a:rPr lang="en-US" sz="2000" dirty="0">
                <a:solidFill>
                  <a:schemeClr val="tx1"/>
                </a:solidFill>
                <a:ea typeface="Times New Roman" panose="02020603050405020304" pitchFamily="18" charset="0"/>
              </a:rPr>
              <a:t>currently enrolled in an official study </a:t>
            </a:r>
            <a:r>
              <a:rPr lang="en-US" sz="2000" dirty="0" err="1">
                <a:solidFill>
                  <a:schemeClr val="tx1"/>
                </a:solidFill>
                <a:ea typeface="Times New Roman" panose="02020603050405020304" pitchFamily="18" charset="0"/>
              </a:rPr>
              <a:t>programme</a:t>
            </a:r>
            <a:r>
              <a:rPr lang="en-US" sz="2000" dirty="0">
                <a:solidFill>
                  <a:schemeClr val="tx1"/>
                </a:solidFill>
                <a:ea typeface="Times New Roman" panose="02020603050405020304" pitchFamily="18" charset="0"/>
              </a:rPr>
              <a:t> of Higher Education.</a:t>
            </a:r>
          </a:p>
          <a:p>
            <a:pPr algn="just">
              <a:spcBef>
                <a:spcPts val="0"/>
              </a:spcBef>
              <a:spcAft>
                <a:spcPts val="0"/>
              </a:spcAft>
            </a:pPr>
            <a:r>
              <a:rPr lang="en-US" sz="2000" b="1" dirty="0" smtClean="0">
                <a:solidFill>
                  <a:schemeClr val="tx1"/>
                </a:solidFill>
                <a:ea typeface="Times New Roman" panose="02020603050405020304" pitchFamily="18" charset="0"/>
                <a:cs typeface="Aharoni"/>
              </a:rPr>
              <a:t>Alumni - </a:t>
            </a:r>
            <a:r>
              <a:rPr lang="en-US" sz="2000" dirty="0" smtClean="0">
                <a:solidFill>
                  <a:schemeClr val="tx1"/>
                </a:solidFill>
                <a:ea typeface="Times New Roman" panose="02020603050405020304" pitchFamily="18" charset="0"/>
              </a:rPr>
              <a:t>Person </a:t>
            </a:r>
            <a:r>
              <a:rPr lang="en-US" sz="2000" dirty="0">
                <a:solidFill>
                  <a:schemeClr val="tx1"/>
                </a:solidFill>
                <a:ea typeface="Times New Roman" panose="02020603050405020304" pitchFamily="18" charset="0"/>
              </a:rPr>
              <a:t>already graduated from an official study </a:t>
            </a:r>
            <a:r>
              <a:rPr lang="en-US" sz="2000" dirty="0" err="1">
                <a:solidFill>
                  <a:schemeClr val="tx1"/>
                </a:solidFill>
                <a:ea typeface="Times New Roman" panose="02020603050405020304" pitchFamily="18" charset="0"/>
              </a:rPr>
              <a:t>programme</a:t>
            </a:r>
            <a:r>
              <a:rPr lang="en-US" sz="2000" dirty="0">
                <a:solidFill>
                  <a:schemeClr val="tx1"/>
                </a:solidFill>
                <a:ea typeface="Times New Roman" panose="02020603050405020304" pitchFamily="18" charset="0"/>
              </a:rPr>
              <a:t> of Higher Education.</a:t>
            </a:r>
          </a:p>
          <a:p>
            <a:pPr algn="just">
              <a:spcBef>
                <a:spcPts val="0"/>
              </a:spcBef>
              <a:spcAft>
                <a:spcPts val="0"/>
              </a:spcAft>
            </a:pPr>
            <a:r>
              <a:rPr lang="en-US" sz="2000" b="1" dirty="0" smtClean="0">
                <a:solidFill>
                  <a:schemeClr val="tx1"/>
                </a:solidFill>
                <a:ea typeface="Times New Roman" panose="02020603050405020304" pitchFamily="18" charset="0"/>
                <a:cs typeface="Aharoni"/>
              </a:rPr>
              <a:t>Employer - </a:t>
            </a:r>
            <a:r>
              <a:rPr lang="en-US" sz="2000" dirty="0" smtClean="0">
                <a:solidFill>
                  <a:schemeClr val="tx1"/>
                </a:solidFill>
                <a:ea typeface="Times New Roman" panose="02020603050405020304" pitchFamily="18" charset="0"/>
              </a:rPr>
              <a:t>Person </a:t>
            </a:r>
            <a:r>
              <a:rPr lang="en-US" sz="2000" dirty="0">
                <a:solidFill>
                  <a:schemeClr val="tx1"/>
                </a:solidFill>
                <a:ea typeface="Times New Roman" panose="02020603050405020304" pitchFamily="18" charset="0"/>
              </a:rPr>
              <a:t>in charge of recruiting staff/ interns for a company/ institution.</a:t>
            </a:r>
          </a:p>
          <a:p>
            <a:pPr algn="just">
              <a:spcBef>
                <a:spcPts val="0"/>
              </a:spcBef>
              <a:spcAft>
                <a:spcPts val="0"/>
              </a:spcAft>
            </a:pPr>
            <a:r>
              <a:rPr lang="en-US" sz="2000" b="1" dirty="0" smtClean="0">
                <a:solidFill>
                  <a:schemeClr val="tx1"/>
                </a:solidFill>
                <a:ea typeface="Times New Roman" panose="02020603050405020304" pitchFamily="18" charset="0"/>
                <a:cs typeface="Aharoni"/>
              </a:rPr>
              <a:t>Statement - </a:t>
            </a:r>
            <a:r>
              <a:rPr lang="en-US" sz="2000" dirty="0" smtClean="0">
                <a:solidFill>
                  <a:schemeClr val="tx1"/>
                </a:solidFill>
                <a:ea typeface="Times New Roman" panose="02020603050405020304" pitchFamily="18" charset="0"/>
              </a:rPr>
              <a:t>Description/claim </a:t>
            </a:r>
            <a:r>
              <a:rPr lang="en-US" sz="2000" dirty="0">
                <a:solidFill>
                  <a:schemeClr val="tx1"/>
                </a:solidFill>
                <a:ea typeface="Times New Roman" panose="02020603050405020304" pitchFamily="18" charset="0"/>
              </a:rPr>
              <a:t>of a relevant Event/Activity included/to include in a Digital Portfolio.</a:t>
            </a:r>
          </a:p>
          <a:p>
            <a:pPr algn="just">
              <a:spcBef>
                <a:spcPts val="0"/>
              </a:spcBef>
              <a:spcAft>
                <a:spcPts val="0"/>
              </a:spcAft>
            </a:pPr>
            <a:r>
              <a:rPr lang="en-US" sz="2000" b="1" dirty="0" smtClean="0">
                <a:solidFill>
                  <a:schemeClr val="tx1"/>
                </a:solidFill>
                <a:ea typeface="Times New Roman" panose="02020603050405020304" pitchFamily="18" charset="0"/>
                <a:cs typeface="Aharoni"/>
              </a:rPr>
              <a:t>Evidence - </a:t>
            </a:r>
            <a:r>
              <a:rPr lang="en-US" sz="2000" dirty="0" smtClean="0">
                <a:solidFill>
                  <a:schemeClr val="tx1"/>
                </a:solidFill>
                <a:ea typeface="Times New Roman" panose="02020603050405020304" pitchFamily="18" charset="0"/>
              </a:rPr>
              <a:t>A </a:t>
            </a:r>
            <a:r>
              <a:rPr lang="en-US" sz="2000" dirty="0">
                <a:solidFill>
                  <a:schemeClr val="tx1"/>
                </a:solidFill>
                <a:ea typeface="Times New Roman" panose="02020603050405020304" pitchFamily="18" charset="0"/>
              </a:rPr>
              <a:t>Document that supports/proves a Statement in a Digital Portfolio</a:t>
            </a:r>
            <a:r>
              <a:rPr lang="en-US" sz="2000" dirty="0" smtClean="0">
                <a:solidFill>
                  <a:schemeClr val="tx1"/>
                </a:solidFill>
                <a:ea typeface="Times New Roman" panose="02020603050405020304" pitchFamily="18" charset="0"/>
              </a:rPr>
              <a:t>.</a:t>
            </a:r>
          </a:p>
          <a:p>
            <a:pPr algn="just">
              <a:spcBef>
                <a:spcPts val="0"/>
              </a:spcBef>
              <a:spcAft>
                <a:spcPts val="0"/>
              </a:spcAft>
            </a:pPr>
            <a:r>
              <a:rPr lang="en-US" sz="2000" b="1" dirty="0">
                <a:solidFill>
                  <a:schemeClr val="tx1"/>
                </a:solidFill>
                <a:ea typeface="Times New Roman" panose="02020603050405020304" pitchFamily="18" charset="0"/>
                <a:cs typeface="Aharoni"/>
              </a:rPr>
              <a:t>Digital </a:t>
            </a:r>
            <a:r>
              <a:rPr lang="en-US" sz="2000" b="1" dirty="0" smtClean="0">
                <a:solidFill>
                  <a:schemeClr val="tx1"/>
                </a:solidFill>
                <a:ea typeface="Times New Roman" panose="02020603050405020304" pitchFamily="18" charset="0"/>
                <a:cs typeface="Aharoni"/>
              </a:rPr>
              <a:t>Portfolio - </a:t>
            </a:r>
            <a:r>
              <a:rPr lang="en-US" sz="2000" dirty="0" smtClean="0">
                <a:solidFill>
                  <a:schemeClr val="tx1"/>
                </a:solidFill>
                <a:ea typeface="Times New Roman" panose="02020603050405020304" pitchFamily="18" charset="0"/>
              </a:rPr>
              <a:t>Collection </a:t>
            </a:r>
            <a:r>
              <a:rPr lang="en-US" sz="2000" dirty="0">
                <a:solidFill>
                  <a:schemeClr val="tx1"/>
                </a:solidFill>
                <a:ea typeface="Times New Roman" panose="02020603050405020304" pitchFamily="18" charset="0"/>
              </a:rPr>
              <a:t>of Statements and corresponding Evidence organized in a semi-structured format describing the Events/Activities of relevance of someone’s academic/ professional life.</a:t>
            </a:r>
          </a:p>
          <a:p>
            <a:pPr algn="just">
              <a:spcBef>
                <a:spcPts val="0"/>
              </a:spcBef>
              <a:spcAft>
                <a:spcPts val="0"/>
              </a:spcAft>
            </a:pPr>
            <a:r>
              <a:rPr lang="en-US" sz="2000" b="1" dirty="0">
                <a:solidFill>
                  <a:schemeClr val="tx1"/>
                </a:solidFill>
                <a:ea typeface="Times New Roman" panose="02020603050405020304" pitchFamily="18" charset="0"/>
                <a:cs typeface="Aharoni"/>
              </a:rPr>
              <a:t>Student </a:t>
            </a:r>
            <a:r>
              <a:rPr lang="en-US" sz="2000" b="1" dirty="0" smtClean="0">
                <a:solidFill>
                  <a:schemeClr val="tx1"/>
                </a:solidFill>
                <a:ea typeface="Times New Roman" panose="02020603050405020304" pitchFamily="18" charset="0"/>
                <a:cs typeface="Aharoni"/>
              </a:rPr>
              <a:t>Portfolio - </a:t>
            </a:r>
            <a:r>
              <a:rPr lang="en-US" sz="2000" dirty="0" smtClean="0">
                <a:solidFill>
                  <a:schemeClr val="tx1"/>
                </a:solidFill>
                <a:ea typeface="Times New Roman" panose="02020603050405020304" pitchFamily="18" charset="0"/>
              </a:rPr>
              <a:t>Digital </a:t>
            </a:r>
            <a:r>
              <a:rPr lang="en-US" sz="2000" dirty="0">
                <a:solidFill>
                  <a:schemeClr val="tx1"/>
                </a:solidFill>
                <a:ea typeface="Times New Roman" panose="02020603050405020304" pitchFamily="18" charset="0"/>
              </a:rPr>
              <a:t>Portfolio of a Student</a:t>
            </a:r>
            <a:r>
              <a:rPr lang="en-US" sz="2000" dirty="0" smtClean="0">
                <a:solidFill>
                  <a:schemeClr val="tx1"/>
                </a:solidFill>
                <a:ea typeface="Times New Roman" panose="02020603050405020304" pitchFamily="18" charset="0"/>
              </a:rPr>
              <a:t>.</a:t>
            </a:r>
            <a:endParaRPr lang="en-US" sz="2000" dirty="0">
              <a:solidFill>
                <a:schemeClr val="tx1"/>
              </a:solidFill>
              <a:ea typeface="Times New Roman" panose="02020603050405020304" pitchFamily="18" charset="0"/>
            </a:endParaRPr>
          </a:p>
        </p:txBody>
      </p:sp>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B11. Glossary </a:t>
            </a:r>
          </a:p>
        </p:txBody>
      </p:sp>
    </p:spTree>
    <p:extLst>
      <p:ext uri="{BB962C8B-B14F-4D97-AF65-F5344CB8AC3E}">
        <p14:creationId xmlns:p14="http://schemas.microsoft.com/office/powerpoint/2010/main" val="35239656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496676" y="1587979"/>
            <a:ext cx="11349389" cy="4636240"/>
          </a:xfrm>
        </p:spPr>
        <p:txBody>
          <a:bodyPr>
            <a:noAutofit/>
          </a:bodyPr>
          <a:lstStyle/>
          <a:p>
            <a:pPr algn="just">
              <a:spcBef>
                <a:spcPts val="0"/>
              </a:spcBef>
              <a:spcAft>
                <a:spcPts val="0"/>
              </a:spcAft>
            </a:pPr>
            <a:r>
              <a:rPr lang="en-US" sz="2000" b="1" dirty="0">
                <a:solidFill>
                  <a:schemeClr val="tx1"/>
                </a:solidFill>
                <a:ea typeface="Times New Roman" panose="02020603050405020304" pitchFamily="18" charset="0"/>
                <a:cs typeface="Aharoni"/>
              </a:rPr>
              <a:t>Portfolio Entry - </a:t>
            </a:r>
            <a:r>
              <a:rPr lang="en-US" sz="2000" dirty="0">
                <a:solidFill>
                  <a:schemeClr val="tx1"/>
                </a:solidFill>
                <a:ea typeface="Times New Roman" panose="02020603050405020304" pitchFamily="18" charset="0"/>
              </a:rPr>
              <a:t>A particular Statement and the corresponding Evidence in a Student´s Portfolio</a:t>
            </a:r>
            <a:r>
              <a:rPr lang="en-US" sz="2000" dirty="0" smtClean="0">
                <a:solidFill>
                  <a:schemeClr val="tx1"/>
                </a:solidFill>
                <a:ea typeface="Times New Roman" panose="02020603050405020304" pitchFamily="18" charset="0"/>
              </a:rPr>
              <a:t>.</a:t>
            </a:r>
            <a:endParaRPr lang="en-US" sz="2000" b="1" dirty="0" smtClean="0">
              <a:solidFill>
                <a:schemeClr val="tx1"/>
              </a:solidFill>
              <a:ea typeface="Times New Roman" panose="02020603050405020304" pitchFamily="18" charset="0"/>
              <a:cs typeface="Aharoni"/>
            </a:endParaRPr>
          </a:p>
          <a:p>
            <a:pPr algn="just">
              <a:spcBef>
                <a:spcPts val="0"/>
              </a:spcBef>
              <a:spcAft>
                <a:spcPts val="0"/>
              </a:spcAft>
            </a:pPr>
            <a:r>
              <a:rPr lang="en-US" sz="2000" b="1" dirty="0" smtClean="0">
                <a:solidFill>
                  <a:schemeClr val="tx1"/>
                </a:solidFill>
                <a:ea typeface="Times New Roman" panose="02020603050405020304" pitchFamily="18" charset="0"/>
                <a:cs typeface="Aharoni"/>
              </a:rPr>
              <a:t>Portfolio </a:t>
            </a:r>
            <a:r>
              <a:rPr lang="en-US" sz="2000" b="1" dirty="0">
                <a:solidFill>
                  <a:schemeClr val="tx1"/>
                </a:solidFill>
                <a:ea typeface="Times New Roman" panose="02020603050405020304" pitchFamily="18" charset="0"/>
                <a:cs typeface="Aharoni"/>
              </a:rPr>
              <a:t>Category - </a:t>
            </a:r>
            <a:r>
              <a:rPr lang="en-US" sz="2000" dirty="0">
                <a:solidFill>
                  <a:schemeClr val="tx1"/>
                </a:solidFill>
                <a:ea typeface="Times New Roman" panose="02020603050405020304" pitchFamily="18" charset="0"/>
              </a:rPr>
              <a:t>A group of Events/ Achievements/ Activities.</a:t>
            </a:r>
          </a:p>
          <a:p>
            <a:pPr algn="just">
              <a:spcBef>
                <a:spcPts val="0"/>
              </a:spcBef>
              <a:spcAft>
                <a:spcPts val="0"/>
              </a:spcAft>
            </a:pPr>
            <a:r>
              <a:rPr lang="en-US" sz="2000" b="1" dirty="0">
                <a:solidFill>
                  <a:schemeClr val="tx1"/>
                </a:solidFill>
                <a:ea typeface="Times New Roman" panose="02020603050405020304" pitchFamily="18" charset="0"/>
                <a:cs typeface="Aharoni"/>
              </a:rPr>
              <a:t>Document - </a:t>
            </a:r>
            <a:r>
              <a:rPr lang="en-US" sz="2000" dirty="0">
                <a:solidFill>
                  <a:schemeClr val="tx1"/>
                </a:solidFill>
                <a:ea typeface="Times New Roman" panose="02020603050405020304" pitchFamily="18" charset="0"/>
              </a:rPr>
              <a:t>A piece of Evidence of any kind (webpage, report, prototype, talk, media article, conference paper, certificate) on any format (text, image, audio, video,…, pdf, </a:t>
            </a:r>
            <a:r>
              <a:rPr lang="en-US" sz="2000" dirty="0" err="1">
                <a:solidFill>
                  <a:schemeClr val="tx1"/>
                </a:solidFill>
                <a:ea typeface="Times New Roman" panose="02020603050405020304" pitchFamily="18" charset="0"/>
              </a:rPr>
              <a:t>ppt</a:t>
            </a:r>
            <a:r>
              <a:rPr lang="en-US" sz="2000" dirty="0">
                <a:solidFill>
                  <a:schemeClr val="tx1"/>
                </a:solidFill>
                <a:ea typeface="Times New Roman" panose="02020603050405020304" pitchFamily="18" charset="0"/>
              </a:rPr>
              <a:t>) supporting a Statement.</a:t>
            </a:r>
          </a:p>
          <a:p>
            <a:pPr algn="just">
              <a:spcBef>
                <a:spcPts val="0"/>
              </a:spcBef>
              <a:spcAft>
                <a:spcPts val="0"/>
              </a:spcAft>
            </a:pPr>
            <a:r>
              <a:rPr lang="en-US" sz="2000" b="1" dirty="0">
                <a:solidFill>
                  <a:schemeClr val="tx1"/>
                </a:solidFill>
                <a:ea typeface="Times New Roman" panose="02020603050405020304" pitchFamily="18" charset="0"/>
                <a:cs typeface="Aharoni"/>
              </a:rPr>
              <a:t>Activity - </a:t>
            </a:r>
            <a:r>
              <a:rPr lang="en-US" sz="2000" dirty="0">
                <a:solidFill>
                  <a:schemeClr val="tx1"/>
                </a:solidFill>
                <a:ea typeface="Times New Roman" panose="02020603050405020304" pitchFamily="18" charset="0"/>
              </a:rPr>
              <a:t>Set of correlated tasks performed during a specific time period with a specific goal in mind. Start and end of Activity are Events.</a:t>
            </a:r>
          </a:p>
          <a:p>
            <a:pPr algn="just">
              <a:spcBef>
                <a:spcPts val="0"/>
              </a:spcBef>
              <a:spcAft>
                <a:spcPts val="0"/>
              </a:spcAft>
            </a:pPr>
            <a:r>
              <a:rPr lang="en-US" sz="2000" b="1" dirty="0">
                <a:solidFill>
                  <a:schemeClr val="tx1"/>
                </a:solidFill>
                <a:ea typeface="Times New Roman" panose="02020603050405020304" pitchFamily="18" charset="0"/>
                <a:cs typeface="Aharoni"/>
              </a:rPr>
              <a:t>Event - </a:t>
            </a:r>
            <a:r>
              <a:rPr lang="en-US" sz="2000" dirty="0">
                <a:solidFill>
                  <a:schemeClr val="tx1"/>
                </a:solidFill>
                <a:ea typeface="Times New Roman" panose="02020603050405020304" pitchFamily="18" charset="0"/>
              </a:rPr>
              <a:t>Some happening at a specific time. Usually associated with a particular achievement.</a:t>
            </a:r>
          </a:p>
          <a:p>
            <a:pPr algn="just">
              <a:spcBef>
                <a:spcPts val="0"/>
              </a:spcBef>
              <a:spcAft>
                <a:spcPts val="0"/>
              </a:spcAft>
            </a:pPr>
            <a:r>
              <a:rPr lang="en-US" sz="2000" b="1" dirty="0">
                <a:solidFill>
                  <a:schemeClr val="tx1"/>
                </a:solidFill>
                <a:ea typeface="Times New Roman" panose="02020603050405020304" pitchFamily="18" charset="0"/>
                <a:cs typeface="Aharoni"/>
              </a:rPr>
              <a:t>Milestone - </a:t>
            </a:r>
            <a:r>
              <a:rPr lang="en-US" sz="2000" dirty="0">
                <a:solidFill>
                  <a:schemeClr val="tx1"/>
                </a:solidFill>
                <a:ea typeface="Times New Roman" panose="02020603050405020304" pitchFamily="18" charset="0"/>
              </a:rPr>
              <a:t>An Event/achievement of particular importance/relevance reached/completed at a certain stage of ones’ career (such as, Bachelor degree</a:t>
            </a:r>
            <a:r>
              <a:rPr lang="en-US" sz="2000" dirty="0" smtClean="0">
                <a:solidFill>
                  <a:schemeClr val="tx1"/>
                </a:solidFill>
                <a:ea typeface="Times New Roman" panose="02020603050405020304" pitchFamily="18" charset="0"/>
              </a:rPr>
              <a:t>)</a:t>
            </a:r>
            <a:endParaRPr lang="en-US" sz="2000" dirty="0">
              <a:solidFill>
                <a:schemeClr val="tx1"/>
              </a:solidFill>
              <a:ea typeface="Times New Roman" panose="02020603050405020304" pitchFamily="18" charset="0"/>
            </a:endParaRPr>
          </a:p>
          <a:p>
            <a:endParaRPr lang="en-US" sz="2000" dirty="0"/>
          </a:p>
        </p:txBody>
      </p:sp>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B11. Glossary </a:t>
            </a:r>
          </a:p>
        </p:txBody>
      </p:sp>
    </p:spTree>
    <p:extLst>
      <p:ext uri="{BB962C8B-B14F-4D97-AF65-F5344CB8AC3E}">
        <p14:creationId xmlns:p14="http://schemas.microsoft.com/office/powerpoint/2010/main" val="34525237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2706</TotalTime>
  <Words>462</Words>
  <Application>Microsoft Office PowerPoint</Application>
  <PresentationFormat>Widescreen</PresentationFormat>
  <Paragraphs>24</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Aharoni</vt:lpstr>
      <vt:lpstr>Arial</vt:lpstr>
      <vt:lpstr>Calibri</vt:lpstr>
      <vt:lpstr>Segoe UI</vt:lpstr>
      <vt:lpstr>Segoe UI Light</vt:lpstr>
      <vt:lpstr>Times New Roman</vt:lpstr>
      <vt:lpstr>WelcomeDoc</vt:lpstr>
      <vt:lpstr>EUROPEAN DIGITAL PORTFOLIO  FOR UNIVERSITY STUDENTS</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112</cp:revision>
  <dcterms:created xsi:type="dcterms:W3CDTF">2016-11-15T09:13:12Z</dcterms:created>
  <dcterms:modified xsi:type="dcterms:W3CDTF">2017-08-09T11:10:29Z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